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8"/>
  </p:notesMasterIdLst>
  <p:handoutMasterIdLst>
    <p:handoutMasterId r:id="rId19"/>
  </p:handoutMasterIdLst>
  <p:sldIdLst>
    <p:sldId id="256" r:id="rId2"/>
    <p:sldId id="380" r:id="rId3"/>
    <p:sldId id="418" r:id="rId4"/>
    <p:sldId id="428" r:id="rId5"/>
    <p:sldId id="427" r:id="rId6"/>
    <p:sldId id="419" r:id="rId7"/>
    <p:sldId id="422" r:id="rId8"/>
    <p:sldId id="430" r:id="rId9"/>
    <p:sldId id="425" r:id="rId10"/>
    <p:sldId id="431" r:id="rId11"/>
    <p:sldId id="429" r:id="rId12"/>
    <p:sldId id="415" r:id="rId13"/>
    <p:sldId id="426" r:id="rId14"/>
    <p:sldId id="421" r:id="rId15"/>
    <p:sldId id="424" r:id="rId16"/>
    <p:sldId id="409" r:id="rId17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/>
    <p:restoredTop sz="93779" autoAdjust="0"/>
  </p:normalViewPr>
  <p:slideViewPr>
    <p:cSldViewPr snapToGrid="0">
      <p:cViewPr varScale="1">
        <p:scale>
          <a:sx n="52" d="100"/>
          <a:sy n="52" d="100"/>
        </p:scale>
        <p:origin x="560" y="192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gif>
</file>

<file path=ppt/media/image11.tif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7178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ART allows AOT compilation </a:t>
            </a:r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deposit flow</a:t>
            </a:r>
          </a:p>
        </p:txBody>
      </p:sp>
    </p:spTree>
    <p:extLst>
      <p:ext uri="{BB962C8B-B14F-4D97-AF65-F5344CB8AC3E}">
        <p14:creationId xmlns:p14="http://schemas.microsoft.com/office/powerpoint/2010/main" val="577629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Flow when loading</a:t>
            </a:r>
          </a:p>
          <a:p>
            <a:pPr algn="l" defTabSz="457200" rtl="0">
              <a:lnSpc>
                <a:spcPct val="125000"/>
              </a:lnSpc>
            </a:pPr>
            <a:r>
              <a:rPr lang="en-US" dirty="0"/>
              <a:t>Flow when updating after command</a:t>
            </a:r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711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773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deposit flow</a:t>
            </a:r>
          </a:p>
        </p:txBody>
      </p:sp>
    </p:spTree>
    <p:extLst>
      <p:ext uri="{BB962C8B-B14F-4D97-AF65-F5344CB8AC3E}">
        <p14:creationId xmlns:p14="http://schemas.microsoft.com/office/powerpoint/2010/main" val="797439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xamarin/faster-startup-times-with-startup-tracing-on-android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hyperlink" Target="https://devblogs.microsoft.com/xamarin/xaml-hot-reload/" TargetMode="External"/><Relationship Id="rId4" Type="http://schemas.openxmlformats.org/officeDocument/2006/relationships/hyperlink" Target="https://devblogs.microsoft.com/xamarin/androidx-for-xamarin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levera/AklXamarin.Redux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/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Redux app structure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7095151" y="6272330"/>
            <a:ext cx="16556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5" y="403229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862645" y="2493403"/>
            <a:ext cx="6756680" cy="756499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4675651" y="7954237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4799215" y="7880094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4898065" y="7781237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821169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TotalProps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7" y="393755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150553" y="5649264"/>
            <a:ext cx="5797835" cy="1125010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060780" y="5723406"/>
            <a:ext cx="5847682" cy="116519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AccountProps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286182" y="5529810"/>
            <a:ext cx="5797835" cy="1172291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9510668" y="4974346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>
            <a:off x="16377110" y="4516724"/>
            <a:ext cx="0" cy="68863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>
            <a:off x="13104143" y="3276406"/>
            <a:ext cx="1192463" cy="374059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 flipV="1">
            <a:off x="4314138" y="6306004"/>
            <a:ext cx="2746642" cy="277169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5D349D9-0DDF-B641-BA84-13E2FAB77AF7}"/>
              </a:ext>
            </a:extLst>
          </p:cNvPr>
          <p:cNvCxnSpPr>
            <a:cxnSpLocks/>
          </p:cNvCxnSpPr>
          <p:nvPr/>
        </p:nvCxnSpPr>
        <p:spPr>
          <a:xfrm flipV="1">
            <a:off x="13089466" y="4389482"/>
            <a:ext cx="979681" cy="1872466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68DA4910-1D8C-904C-80F8-B08729677FC2}"/>
              </a:ext>
            </a:extLst>
          </p:cNvPr>
          <p:cNvSpPr/>
          <p:nvPr/>
        </p:nvSpPr>
        <p:spPr>
          <a:xfrm>
            <a:off x="13873097" y="2493402"/>
            <a:ext cx="5008027" cy="7564999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Store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4C7AF6A-4191-2342-96AF-9EAF58E9DC19}"/>
              </a:ext>
            </a:extLst>
          </p:cNvPr>
          <p:cNvSpPr/>
          <p:nvPr/>
        </p:nvSpPr>
        <p:spPr>
          <a:xfrm>
            <a:off x="14147023" y="7023578"/>
            <a:ext cx="4374787" cy="231816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State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5666379-686B-AA40-B721-B4CD1E4981C9}"/>
              </a:ext>
            </a:extLst>
          </p:cNvPr>
          <p:cNvSpPr/>
          <p:nvPr/>
        </p:nvSpPr>
        <p:spPr>
          <a:xfrm>
            <a:off x="7177291" y="8024392"/>
            <a:ext cx="5771097" cy="114436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sz="4000" dirty="0" err="1"/>
              <a:t>BankingPagePropsMapper</a:t>
            </a:r>
            <a:endParaRPr lang="en-US" sz="4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4E0C06C-9863-A246-B7E9-F0B7CBB962EE}"/>
              </a:ext>
            </a:extLst>
          </p:cNvPr>
          <p:cNvSpPr/>
          <p:nvPr/>
        </p:nvSpPr>
        <p:spPr>
          <a:xfrm>
            <a:off x="14346650" y="3463436"/>
            <a:ext cx="4307991" cy="101270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Dispatcher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DDE4C28-141E-5441-A45C-FF22A52004F9}"/>
              </a:ext>
            </a:extLst>
          </p:cNvPr>
          <p:cNvCxnSpPr>
            <a:cxnSpLocks/>
          </p:cNvCxnSpPr>
          <p:nvPr/>
        </p:nvCxnSpPr>
        <p:spPr>
          <a:xfrm>
            <a:off x="16500646" y="6438632"/>
            <a:ext cx="0" cy="51080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8E1A65B-1A8B-BA42-BF39-C75AFCE284D3}"/>
              </a:ext>
            </a:extLst>
          </p:cNvPr>
          <p:cNvCxnSpPr>
            <a:cxnSpLocks/>
          </p:cNvCxnSpPr>
          <p:nvPr/>
        </p:nvCxnSpPr>
        <p:spPr>
          <a:xfrm flipH="1" flipV="1">
            <a:off x="12958263" y="8746841"/>
            <a:ext cx="1110884" cy="28688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70CBF02C-1E37-8544-B078-358D689421A9}"/>
              </a:ext>
            </a:extLst>
          </p:cNvPr>
          <p:cNvSpPr/>
          <p:nvPr/>
        </p:nvSpPr>
        <p:spPr>
          <a:xfrm>
            <a:off x="14308630" y="5131211"/>
            <a:ext cx="4374787" cy="130742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Reducers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E767D49-EFBB-CE4A-88C1-CD6FA83C6E86}"/>
              </a:ext>
            </a:extLst>
          </p:cNvPr>
          <p:cNvCxnSpPr>
            <a:cxnSpLocks/>
          </p:cNvCxnSpPr>
          <p:nvPr/>
        </p:nvCxnSpPr>
        <p:spPr>
          <a:xfrm>
            <a:off x="18683417" y="5427325"/>
            <a:ext cx="82725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2DBA878-3445-AD44-94E9-FD5B7BC8823A}"/>
              </a:ext>
            </a:extLst>
          </p:cNvPr>
          <p:cNvCxnSpPr>
            <a:cxnSpLocks/>
          </p:cNvCxnSpPr>
          <p:nvPr/>
        </p:nvCxnSpPr>
        <p:spPr>
          <a:xfrm flipH="1">
            <a:off x="18571238" y="5784921"/>
            <a:ext cx="939430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01ADCE-DF19-0A4F-A580-8B31A7F8BAEB}"/>
              </a:ext>
            </a:extLst>
          </p:cNvPr>
          <p:cNvCxnSpPr>
            <a:cxnSpLocks/>
            <a:endCxn id="27" idx="2"/>
          </p:cNvCxnSpPr>
          <p:nvPr/>
        </p:nvCxnSpPr>
        <p:spPr>
          <a:xfrm flipV="1">
            <a:off x="9927015" y="6888603"/>
            <a:ext cx="57606" cy="1099818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B138FD8C-E508-584F-9320-867C90A83335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8352189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6606987" cy="2286000"/>
          </a:xfrm>
        </p:spPr>
        <p:txBody>
          <a:bodyPr/>
          <a:lstStyle/>
          <a:p>
            <a:r>
              <a:rPr lang="en-US" dirty="0"/>
              <a:t>Simple Redux structure in C#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F2154B-49FC-0344-9BDE-BFBED4F3448A}"/>
              </a:ext>
            </a:extLst>
          </p:cNvPr>
          <p:cNvSpPr/>
          <p:nvPr/>
        </p:nvSpPr>
        <p:spPr>
          <a:xfrm>
            <a:off x="1335024" y="2116464"/>
            <a:ext cx="18420543" cy="112954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namespace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Redux.Store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dirty="0">
                <a:solidFill>
                  <a:srgbClr val="FFEF28"/>
                </a:solidFill>
                <a:latin typeface="Menlo" panose="020B0609030804020204" pitchFamily="49" charset="0"/>
              </a:rPr>
              <a:t>{</a:t>
            </a:r>
            <a:br>
              <a:rPr lang="en-NZ" altLang="ko-KR" sz="2800" dirty="0">
                <a:solidFill>
                  <a:srgbClr val="FFEF28"/>
                </a:solidFill>
                <a:latin typeface="Menlo" panose="020B0609030804020204" pitchFamily="49" charset="0"/>
              </a:rPr>
            </a:br>
            <a:r>
              <a:rPr lang="en-NZ" altLang="ko-KR" sz="2800" dirty="0">
                <a:solidFill>
                  <a:srgbClr val="FFEF28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public class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Store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{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private </a:t>
            </a:r>
            <a:r>
              <a:rPr lang="en-NZ" altLang="ko-KR" sz="2800" b="0" dirty="0" err="1">
                <a:solidFill>
                  <a:srgbClr val="CC7832"/>
                </a:solidFill>
                <a:latin typeface="Menlo" panose="020B0609030804020204" pitchFamily="49" charset="0"/>
              </a:rPr>
              <a:t>readonly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IReducer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_reducer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=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new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Reducer()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private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State 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currentState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delegate void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StateChangeDelegate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(State state)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event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StateChangeDelegate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StateChanged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public void </a:t>
            </a:r>
            <a:r>
              <a:rPr lang="en-NZ" altLang="ko-KR" sz="2800" b="0" dirty="0">
                <a:solidFill>
                  <a:srgbClr val="FFC66D"/>
                </a:solidFill>
                <a:latin typeface="Menlo" panose="020B0609030804020204" pitchFamily="49" charset="0"/>
              </a:rPr>
              <a:t>Dispatch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IAction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action)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    {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currentState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= 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reducer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.</a:t>
            </a:r>
            <a:r>
              <a:rPr lang="en-NZ" altLang="ko-KR" sz="2800" b="0" dirty="0" err="1">
                <a:solidFill>
                  <a:srgbClr val="FFC66D"/>
                </a:solidFill>
                <a:latin typeface="Menlo" panose="020B0609030804020204" pitchFamily="49" charset="0"/>
              </a:rPr>
              <a:t>Reduce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currentState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,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action)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   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StateChanged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?.</a:t>
            </a:r>
            <a:r>
              <a:rPr lang="en-NZ" altLang="ko-KR" sz="2800" b="0" dirty="0">
                <a:solidFill>
                  <a:srgbClr val="FFC66D"/>
                </a:solidFill>
                <a:latin typeface="Menlo" panose="020B0609030804020204" pitchFamily="49" charset="0"/>
              </a:rPr>
              <a:t>Invoke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</a:t>
            </a:r>
            <a:r>
              <a:rPr lang="en-NZ" altLang="ko-KR" sz="2800" b="0" dirty="0">
                <a:solidFill>
                  <a:srgbClr val="9876AA"/>
                </a:solidFill>
                <a:latin typeface="Menlo" panose="020B0609030804020204" pitchFamily="49" charset="0"/>
              </a:rPr>
              <a:t>_</a:t>
            </a:r>
            <a:r>
              <a:rPr lang="en-NZ" altLang="ko-KR" sz="2800" b="0" dirty="0" err="1">
                <a:solidFill>
                  <a:srgbClr val="9876AA"/>
                </a:solidFill>
                <a:latin typeface="Menlo" panose="020B0609030804020204" pitchFamily="49" charset="0"/>
              </a:rPr>
              <a:t>currentState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   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}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public interface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IAction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{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}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public interface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IReducer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{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       State </a:t>
            </a:r>
            <a:r>
              <a:rPr lang="en-NZ" altLang="ko-KR" sz="2800" b="0" dirty="0">
                <a:solidFill>
                  <a:srgbClr val="FFC66D"/>
                </a:solidFill>
                <a:latin typeface="Menlo" panose="020B0609030804020204" pitchFamily="49" charset="0"/>
              </a:rPr>
              <a:t>Reduce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(State state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, </a:t>
            </a:r>
            <a:r>
              <a:rPr lang="en-NZ" altLang="ko-KR" sz="2800" b="0" dirty="0" err="1">
                <a:solidFill>
                  <a:srgbClr val="A9B7C6"/>
                </a:solidFill>
                <a:latin typeface="Menlo" panose="020B0609030804020204" pitchFamily="49" charset="0"/>
              </a:rPr>
              <a:t>IAction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 action)</a:t>
            </a: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;</a:t>
            </a:r>
            <a:b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</a:br>
            <a:r>
              <a:rPr lang="en-NZ" altLang="ko-KR" sz="2800" b="0" dirty="0">
                <a:solidFill>
                  <a:srgbClr val="CC7832"/>
                </a:solidFill>
                <a:latin typeface="Menlo" panose="020B0609030804020204" pitchFamily="49" charset="0"/>
              </a:rPr>
              <a:t>    </a:t>
            </a:r>
            <a: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  <a:t>}</a:t>
            </a:r>
            <a:br>
              <a:rPr lang="en-NZ" altLang="ko-KR" sz="2800" b="0" dirty="0">
                <a:solidFill>
                  <a:srgbClr val="A9B7C6"/>
                </a:solidFill>
                <a:latin typeface="Menlo" panose="020B0609030804020204" pitchFamily="49" charset="0"/>
              </a:rPr>
            </a:br>
            <a:r>
              <a:rPr lang="en-NZ" altLang="ko-KR" sz="2800" dirty="0">
                <a:solidFill>
                  <a:srgbClr val="FFEF28"/>
                </a:solidFill>
                <a:latin typeface="Menlo" panose="020B0609030804020204" pitchFamily="49" charset="0"/>
              </a:rPr>
              <a:t>}</a:t>
            </a:r>
            <a:endParaRPr lang="en-NZ" altLang="ko-KR" sz="2800" b="0" dirty="0">
              <a:solidFill>
                <a:srgbClr val="A9B7C6"/>
              </a:solidFill>
              <a:latin typeface="Menlo" panose="020B06090308040202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2624391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more code!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Techniques to help immutability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Async/external services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Xamarin Forms 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Navigation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When to use it? You’ll know!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5791442" cy="2286000"/>
          </a:xfrm>
        </p:spPr>
        <p:txBody>
          <a:bodyPr/>
          <a:lstStyle/>
          <a:p>
            <a:r>
              <a:rPr lang="en-US" dirty="0"/>
              <a:t>Other amazing Xamarin stuff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330595"/>
          </a:xfrm>
        </p:spPr>
        <p:txBody>
          <a:bodyPr>
            <a:normAutofit/>
          </a:bodyPr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</a:t>
            </a:r>
          </a:p>
          <a:p>
            <a:r>
              <a:rPr lang="en-NZ" dirty="0">
                <a:hlinkClick r:id="rId3"/>
              </a:rPr>
              <a:t>https://devblogs.microsoft.com/xamarin/faster-startup-times-with-startup-tracing-on-android/</a:t>
            </a:r>
            <a:endParaRPr lang="en-NZ" dirty="0"/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/Jetpack preview</a:t>
            </a:r>
          </a:p>
          <a:p>
            <a:r>
              <a:rPr lang="en-NZ" dirty="0">
                <a:hlinkClick r:id="rId4"/>
              </a:rPr>
              <a:t>https://devblogs.microsoft.com/xamarin/androidx-for-xamarin/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Hot Reload for Xamarin Forms preview</a:t>
            </a:r>
          </a:p>
          <a:p>
            <a:r>
              <a:rPr lang="en-NZ" dirty="0">
                <a:hlinkClick r:id="rId5"/>
              </a:rPr>
              <a:t>https://devblogs.microsoft.com/xamarin/xaml-hot-reload/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91FA3-B442-2440-BB2D-751EBB1D3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34528" y="8817429"/>
            <a:ext cx="4855558" cy="432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03D455-F49B-6F46-B0E8-F559B8E90B21}"/>
              </a:ext>
            </a:extLst>
          </p:cNvPr>
          <p:cNvSpPr/>
          <p:nvPr/>
        </p:nvSpPr>
        <p:spPr>
          <a:xfrm>
            <a:off x="7133787" y="9579487"/>
            <a:ext cx="11367214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NZ" dirty="0">
                <a:hlinkClick r:id="rId2"/>
              </a:rPr>
              <a:t>https://github.com/llevera/AklXamarin.Redux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8899448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Potential problems 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Experienced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real projects</a:t>
            </a: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Other amazing Xamarin stuff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06C38-4575-6541-9549-0535C2B1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100" y="1168400"/>
            <a:ext cx="5257800" cy="113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MVVM </a:t>
            </a:r>
            <a:r>
              <a:rPr lang="en-US" dirty="0"/>
              <a:t>app structure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3CA19E-BD88-AA41-9B89-1C1CFB242E6D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6054807" y="9158716"/>
            <a:ext cx="1056971" cy="0"/>
          </a:xfrm>
          <a:prstGeom prst="line">
            <a:avLst/>
          </a:prstGeom>
          <a:noFill/>
          <a:ln w="76200">
            <a:solidFill>
              <a:schemeClr val="bg2">
                <a:lumMod val="95000"/>
              </a:schemeClr>
            </a:solidFill>
            <a:prstDash val="sysDot"/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6" y="403229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chemeClr val="bg2">
                <a:lumMod val="95000"/>
              </a:schemeClr>
            </a:solidFill>
            <a:prstDash val="sysDot"/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788225" y="2693577"/>
            <a:ext cx="10190290" cy="909601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BankingPageViewModel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chemeClr val="bg2">
                <a:lumMod val="95000"/>
              </a:schemeClr>
            </a:solidFill>
            <a:prstDash val="sysDot"/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1508527" y="6075963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1632091" y="6001820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1730941" y="5902963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665108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TotalViewModel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8" y="393755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201553" y="8535650"/>
            <a:ext cx="5616818" cy="2116348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111778" y="8609792"/>
            <a:ext cx="5665108" cy="2191948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AccountViewModel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337182" y="8416196"/>
            <a:ext cx="5616818" cy="2205293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7489188" y="5752294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sp>
        <p:nvSpPr>
          <p:cNvPr id="30" name="Rounded Rectangle 28">
            <a:extLst>
              <a:ext uri="{FF2B5EF4-FFF2-40B4-BE49-F238E27FC236}">
                <a16:creationId xmlns:a16="http://schemas.microsoft.com/office/drawing/2014/main" id="{9C065165-B5A2-6645-A6FA-75465A384585}"/>
              </a:ext>
            </a:extLst>
          </p:cNvPr>
          <p:cNvSpPr/>
          <p:nvPr/>
        </p:nvSpPr>
        <p:spPr>
          <a:xfrm rot="5400000" flipH="1">
            <a:off x="16005812" y="2291330"/>
            <a:ext cx="2423442" cy="4562857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 flipH="1">
            <a:off x="14936104" y="6551568"/>
            <a:ext cx="2553084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 flipH="1">
            <a:off x="12554465" y="7249023"/>
            <a:ext cx="897057" cy="116717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>
            <a:off x="4474029" y="9707641"/>
            <a:ext cx="2863153" cy="618249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55FAF88-02D9-344C-B925-B22C69ED2788}"/>
              </a:ext>
            </a:extLst>
          </p:cNvPr>
          <p:cNvSpPr txBox="1"/>
          <p:nvPr/>
        </p:nvSpPr>
        <p:spPr>
          <a:xfrm>
            <a:off x="7337182" y="9619764"/>
            <a:ext cx="3639138" cy="176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err="1">
                <a:solidFill>
                  <a:schemeClr val="bg1"/>
                </a:solidFill>
              </a:rPr>
              <a:t>DepositCommand</a:t>
            </a:r>
            <a:endParaRPr lang="en-US" sz="3200" i="1" dirty="0">
              <a:solidFill>
                <a:schemeClr val="bg1"/>
              </a:solidFill>
            </a:endParaRPr>
          </a:p>
          <a:p>
            <a:r>
              <a:rPr lang="en-US" sz="3200" i="1" dirty="0" err="1">
                <a:solidFill>
                  <a:schemeClr val="bg1"/>
                </a:solidFill>
              </a:rPr>
              <a:t>WithdrawCommand</a:t>
            </a:r>
            <a:endParaRPr lang="en-US" sz="3200" i="1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6A0B6B-1CF5-8846-8E49-A136948AF0B6}"/>
              </a:ext>
            </a:extLst>
          </p:cNvPr>
          <p:cNvCxnSpPr>
            <a:cxnSpLocks/>
          </p:cNvCxnSpPr>
          <p:nvPr/>
        </p:nvCxnSpPr>
        <p:spPr>
          <a:xfrm flipH="1" flipV="1">
            <a:off x="7312468" y="5205355"/>
            <a:ext cx="46696" cy="4549642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C31F3441-351F-3E4E-989C-5609054C94FA}"/>
              </a:ext>
            </a:extLst>
          </p:cNvPr>
          <p:cNvSpPr/>
          <p:nvPr/>
        </p:nvSpPr>
        <p:spPr>
          <a:xfrm>
            <a:off x="7413959" y="6376341"/>
            <a:ext cx="24881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UpdateTotals</a:t>
            </a:r>
            <a:endParaRPr lang="en-US" sz="32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9F95419-0AC9-A742-B7BE-83A47CC7B951}"/>
              </a:ext>
            </a:extLst>
          </p:cNvPr>
          <p:cNvSpPr/>
          <p:nvPr/>
        </p:nvSpPr>
        <p:spPr>
          <a:xfrm>
            <a:off x="14185063" y="3769155"/>
            <a:ext cx="25458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LoadAccounts</a:t>
            </a:r>
            <a:endParaRPr lang="en-US" sz="3200" dirty="0"/>
          </a:p>
        </p:txBody>
      </p:sp>
      <p:sp>
        <p:nvSpPr>
          <p:cNvPr id="31" name="Rounded Rectangle 28">
            <a:extLst>
              <a:ext uri="{FF2B5EF4-FFF2-40B4-BE49-F238E27FC236}">
                <a16:creationId xmlns:a16="http://schemas.microsoft.com/office/drawing/2014/main" id="{6802491D-4B6F-8A4C-8BF5-07B4941CF66A}"/>
              </a:ext>
            </a:extLst>
          </p:cNvPr>
          <p:cNvSpPr/>
          <p:nvPr/>
        </p:nvSpPr>
        <p:spPr>
          <a:xfrm rot="16684934" flipH="1" flipV="1">
            <a:off x="10964442" y="9346748"/>
            <a:ext cx="705805" cy="816498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5D349D9-0DDF-B641-BA84-13E2FAB77AF7}"/>
              </a:ext>
            </a:extLst>
          </p:cNvPr>
          <p:cNvCxnSpPr>
            <a:cxnSpLocks/>
          </p:cNvCxnSpPr>
          <p:nvPr/>
        </p:nvCxnSpPr>
        <p:spPr>
          <a:xfrm flipH="1" flipV="1">
            <a:off x="12977577" y="4661240"/>
            <a:ext cx="844230" cy="109105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FC14C35-6921-C94F-8789-CECAC5E5FD44}"/>
              </a:ext>
            </a:extLst>
          </p:cNvPr>
          <p:cNvCxnSpPr>
            <a:cxnSpLocks/>
          </p:cNvCxnSpPr>
          <p:nvPr/>
        </p:nvCxnSpPr>
        <p:spPr>
          <a:xfrm flipV="1">
            <a:off x="11632091" y="7294334"/>
            <a:ext cx="922374" cy="104626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5220036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code!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0C671F-5797-924A-9846-45160600A28C}"/>
              </a:ext>
            </a:extLst>
          </p:cNvPr>
          <p:cNvSpPr/>
          <p:nvPr/>
        </p:nvSpPr>
        <p:spPr>
          <a:xfrm>
            <a:off x="10552788" y="304715"/>
            <a:ext cx="13125596" cy="13942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namespace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Redux.ViewModels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BaseViewModel</a:t>
            </a:r>
            <a:b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account,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_account = 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(Deposit);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(Withdraw);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Name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account.Name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Balance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account.Balance.ToString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D69D85"/>
                </a:solidFill>
                <a:latin typeface="Menlo" panose="020B0609030804020204" pitchFamily="49" charset="0"/>
              </a:rPr>
              <a:t>"c"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get</a:t>
            </a:r>
            <a:b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&lt;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.OrangeRed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.DimGray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void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Withdraw()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account.AccountType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==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AccountType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.Credit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||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&gt;=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(Balance));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bankingPageViewModel.UpdateTotals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...    </a:t>
            </a:r>
          </a:p>
          <a:p>
            <a:pPr marR="0" algn="l" rtl="0"/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AU" sz="1800" b="0" dirty="0">
              <a:latin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02053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UI Mapping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 change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Propagation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Service calls</a:t>
            </a: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3D4B7-1AE9-9044-8559-FEADB0D1303B}"/>
              </a:ext>
            </a:extLst>
          </p:cNvPr>
          <p:cNvCxnSpPr>
            <a:cxnSpLocks/>
          </p:cNvCxnSpPr>
          <p:nvPr/>
        </p:nvCxnSpPr>
        <p:spPr>
          <a:xfrm flipH="1">
            <a:off x="17460850" y="12149149"/>
            <a:ext cx="1765138" cy="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C15C23E-726A-554A-92C0-5EDE3CD50C66}"/>
              </a:ext>
            </a:extLst>
          </p:cNvPr>
          <p:cNvSpPr/>
          <p:nvPr/>
        </p:nvSpPr>
        <p:spPr>
          <a:xfrm>
            <a:off x="19479016" y="7855190"/>
            <a:ext cx="33890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UI 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1096696" y="4610801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A02F24-5755-1F48-BD94-E0F484D74996}"/>
              </a:ext>
            </a:extLst>
          </p:cNvPr>
          <p:cNvSpPr/>
          <p:nvPr/>
        </p:nvSpPr>
        <p:spPr>
          <a:xfrm>
            <a:off x="19336438" y="11733650"/>
            <a:ext cx="35205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Propagation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9462414" y="2794840"/>
            <a:ext cx="1835994" cy="181596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F1C74-AD3F-7B48-A3F4-56E9BEDCF5D0}"/>
              </a:ext>
            </a:extLst>
          </p:cNvPr>
          <p:cNvSpPr/>
          <p:nvPr/>
        </p:nvSpPr>
        <p:spPr>
          <a:xfrm>
            <a:off x="19462414" y="9029593"/>
            <a:ext cx="29193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Validation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47F7F1-2C28-2E48-8995-82B2E66218CD}"/>
              </a:ext>
            </a:extLst>
          </p:cNvPr>
          <p:cNvCxnSpPr>
            <a:cxnSpLocks/>
          </p:cNvCxnSpPr>
          <p:nvPr/>
        </p:nvCxnSpPr>
        <p:spPr>
          <a:xfrm flipH="1">
            <a:off x="16753276" y="9422227"/>
            <a:ext cx="2472712" cy="403839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765059-71A3-C548-BCCB-B25EE49160B8}"/>
              </a:ext>
            </a:extLst>
          </p:cNvPr>
          <p:cNvCxnSpPr>
            <a:cxnSpLocks/>
          </p:cNvCxnSpPr>
          <p:nvPr/>
        </p:nvCxnSpPr>
        <p:spPr>
          <a:xfrm flipH="1" flipV="1">
            <a:off x="15227595" y="7018372"/>
            <a:ext cx="3775983" cy="1224374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5DAFABF-A7D4-D24B-8DA6-823E366C4408}"/>
              </a:ext>
            </a:extLst>
          </p:cNvPr>
          <p:cNvSpPr/>
          <p:nvPr/>
        </p:nvSpPr>
        <p:spPr>
          <a:xfrm>
            <a:off x="19395483" y="10554169"/>
            <a:ext cx="38058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 Change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83CA58-B1DE-D046-988E-9C2E70CEAD56}"/>
              </a:ext>
            </a:extLst>
          </p:cNvPr>
          <p:cNvCxnSpPr>
            <a:cxnSpLocks/>
          </p:cNvCxnSpPr>
          <p:nvPr/>
        </p:nvCxnSpPr>
        <p:spPr>
          <a:xfrm flipH="1">
            <a:off x="16165286" y="10969667"/>
            <a:ext cx="3130964" cy="0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D0887-58B5-3F41-A652-77767470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080" y="2386584"/>
            <a:ext cx="15128368" cy="9500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441147"/>
            <a:ext cx="1219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 Native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7817949" cy="2286000"/>
          </a:xfrm>
        </p:spPr>
        <p:txBody>
          <a:bodyPr/>
          <a:lstStyle/>
          <a:p>
            <a:r>
              <a:rPr lang="en-US" dirty="0"/>
              <a:t>Redux - Important characteristics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Single 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Store contains 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Actions are Dispatched to Store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Reducers create new State from Actions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State is Immutable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Store notifiers Subscribers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Flow is Unidirectional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9D1986-3696-6440-83EA-AA458E222452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7507146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8929</TotalTime>
  <Words>344</Words>
  <Application>Microsoft Macintosh PowerPoint</Application>
  <PresentationFormat>Custom</PresentationFormat>
  <Paragraphs>143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.AppleSystemUIFont</vt:lpstr>
      <vt:lpstr>Segoe UI Light</vt:lpstr>
      <vt:lpstr>Arial</vt:lpstr>
      <vt:lpstr>Avenir Roman</vt:lpstr>
      <vt:lpstr>Calibri</vt:lpstr>
      <vt:lpstr>Calibri Light</vt:lpstr>
      <vt:lpstr>Menlo</vt:lpstr>
      <vt:lpstr>Segoe UI</vt:lpstr>
      <vt:lpstr>Segoe UI Semibold</vt:lpstr>
      <vt:lpstr>Times New Roman</vt:lpstr>
      <vt:lpstr>Custom Design</vt:lpstr>
      <vt:lpstr>PowerPoint Presentation</vt:lpstr>
      <vt:lpstr>What to expect</vt:lpstr>
      <vt:lpstr>MVVM app</vt:lpstr>
      <vt:lpstr>MVVM app structure</vt:lpstr>
      <vt:lpstr>Show me some code!</vt:lpstr>
      <vt:lpstr>Potential problems</vt:lpstr>
      <vt:lpstr>Redux</vt:lpstr>
      <vt:lpstr>Redux - Important characteristics</vt:lpstr>
      <vt:lpstr>Redux</vt:lpstr>
      <vt:lpstr>Redux app structure</vt:lpstr>
      <vt:lpstr>Simple Redux structure in C#</vt:lpstr>
      <vt:lpstr>Show me some more code!</vt:lpstr>
      <vt:lpstr>Real project considerations</vt:lpstr>
      <vt:lpstr>More reading</vt:lpstr>
      <vt:lpstr>Other amazing Xamarin stuff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Microsoft Office User</cp:lastModifiedBy>
  <cp:revision>468</cp:revision>
  <cp:lastPrinted>2015-12-14T23:08:45Z</cp:lastPrinted>
  <dcterms:modified xsi:type="dcterms:W3CDTF">2019-08-07T00:12:46Z</dcterms:modified>
</cp:coreProperties>
</file>